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 id="2147483664" r:id="rId5"/>
    <p:sldMasterId id="2147483666" r:id="rId6"/>
    <p:sldMasterId id="2147483668" r:id="rId7"/>
  </p:sldMasterIdLst>
  <p:notesMasterIdLst>
    <p:notesMasterId r:id="rId9"/>
  </p:notesMasterIdLst>
  <p:sldIdLst>
    <p:sldId id="256" r:id="rId8"/>
    <p:sldId id="257" r:id="rId10"/>
    <p:sldId id="258" r:id="rId11"/>
    <p:sldId id="268" r:id="rId12"/>
    <p:sldId id="269" r:id="rId13"/>
    <p:sldId id="270" r:id="rId14"/>
    <p:sldId id="271"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0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大家好，欢迎参加本次关于2026年春季教育收费政策的解读会议。今天，我们将通过精简的10页内容，详细学习和解读《关于2026年全区春季教育收费工作有关事项的通知》的核心要点。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省中小学教育收费区分公办和民办，实行分类管理。所有学校的收费项目统一为四项。管理方式上，公办高中实行政府定价，义务教育阶段免收学费，非营利性民办学校实行政府指导价，营利性民办高中实行市场调节价。其中，公办普通高中的学费标准为：省级示范性高中1000元每学期，其他高中800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省中小学教育收费区分公办和民办，实行分类管理。所有学校的收费项目统一为四项。管理方式上，公办高中实行政府定价，义务教育阶段免收学费，非营利性民办学校实行政府指导价，营利性民办高中实行市场调节价。其中，公办普通高中的学费标准为：省级示范性高中1000元每学期，其他高中800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省中小学教育收费区分公办和民办，实行分类管理。所有学校的收费项目统一为四项。管理方式上，公办高中实行政府定价，义务教育阶段免收学费，非营利性民办学校实行政府指导价，营利性民办高中实行市场调节价。其中，公办普通高中的学费标准为：省级示范性高中1000元每学期，其他高中800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省中小学教育收费区分公办和民办，实行分类管理。所有学校的收费项目统一为四项。管理方式上，公办高中实行政府定价，义务教育阶段免收学费，非营利性民办学校实行政府指导价，营利性民办高中实行市场调节价。其中，公办普通高中的学费标准为：省级示范性高中1000元每学期，其他高中800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省中小学教育收费区分公办和民办，实行分类管理。所有学校的收费项目统一为四项。管理方式上，公办高中实行政府定价，义务教育阶段免收学费，非营利性民办学校实行政府指导价，营利性民办高中实行市场调节价。其中，公办普通高中的学费标准为：省级示范性高中1000元每学期，其他高中800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xml"/><Relationship Id="rId20" Type="http://schemas.openxmlformats.org/officeDocument/2006/relationships/notesSlide" Target="../notesSlides/notesSlide2.xml"/><Relationship Id="rId2" Type="http://schemas.openxmlformats.org/officeDocument/2006/relationships/tags" Target="../tags/tag1.xml"/><Relationship Id="rId19" Type="http://schemas.openxmlformats.org/officeDocument/2006/relationships/slideLayout" Target="../slideLayouts/slideLayout12.xml"/><Relationship Id="rId18" Type="http://schemas.openxmlformats.org/officeDocument/2006/relationships/tags" Target="../tags/tag11.xml"/><Relationship Id="rId17" Type="http://schemas.openxmlformats.org/officeDocument/2006/relationships/image" Target="../media/image8.svg"/><Relationship Id="rId16" Type="http://schemas.openxmlformats.org/officeDocument/2006/relationships/image" Target="../media/image7.png"/><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6.svg"/><Relationship Id="rId11" Type="http://schemas.openxmlformats.org/officeDocument/2006/relationships/image" Target="../media/image5.png"/><Relationship Id="rId10" Type="http://schemas.openxmlformats.org/officeDocument/2006/relationships/tags" Target="../tags/tag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5.xml"/><Relationship Id="rId2" Type="http://schemas.openxmlformats.org/officeDocument/2006/relationships/tags" Target="../tags/tag15.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016000" y="2286000"/>
            <a:ext cx="1016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600" b="1" i="0" u="none" strike="noStrike">
                <a:solidFill>
                  <a:srgbClr val="005A9C"/>
                </a:solidFill>
                <a:latin typeface="Noto Sans SC"/>
                <a:ea typeface="Noto Sans SC"/>
                <a:cs typeface="Noto Sans SC"/>
                <a:sym typeface="Noto Sans SC"/>
              </a:rPr>
              <a:t>2026年春季教育收费政策解读</a:t>
            </a:r>
            <a:endParaRPr lang="en-US" sz="1100"/>
          </a:p>
        </p:txBody>
      </p:sp>
      <p:cxnSp>
        <p:nvCxnSpPr>
          <p:cNvPr id="5" name="Connector 5"/>
          <p:cNvCxnSpPr/>
          <p:nvPr/>
        </p:nvCxnSpPr>
        <p:spPr>
          <a:xfrm rot="-34376">
            <a:off x="5461032" y="3232150"/>
            <a:ext cx="1270000" cy="12700"/>
          </a:xfrm>
          <a:prstGeom prst="straightConnector1">
            <a:avLst/>
          </a:prstGeom>
          <a:solidFill>
            <a:srgbClr val="DEE0E3">
              <a:alpha val="100000"/>
            </a:srgbClr>
          </a:solidFill>
          <a:ln w="38100" cap="flat" cmpd="sng">
            <a:solidFill>
              <a:srgbClr val="005A9C">
                <a:alpha val="100000"/>
              </a:srgbClr>
            </a:solidFill>
            <a:prstDash val="solid"/>
            <a:round/>
            <a:headEnd type="none" w="lg" len="lg"/>
            <a:tailEnd type="none" w="lg" len="lg"/>
          </a:ln>
        </p:spPr>
      </p:cxnSp>
      <p:sp>
        <p:nvSpPr>
          <p:cNvPr id="6" name="AutoShape 6"/>
          <p:cNvSpPr/>
          <p:nvPr/>
        </p:nvSpPr>
        <p:spPr>
          <a:xfrm>
            <a:off x="1016000" y="3429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0" i="0" u="none" strike="noStrike">
                <a:solidFill>
                  <a:srgbClr val="6C757D"/>
                </a:solidFill>
                <a:latin typeface="Noto Sans SC"/>
                <a:ea typeface="Noto Sans SC"/>
                <a:cs typeface="Noto Sans SC"/>
                <a:sym typeface="Noto Sans SC"/>
              </a:rPr>
              <a:t>关于2026</a:t>
            </a:r>
            <a:r>
              <a:rPr lang="zh-CN" altLang="en-US" sz="2000" b="0" i="0" u="none" strike="noStrike">
                <a:solidFill>
                  <a:srgbClr val="6C757D"/>
                </a:solidFill>
                <a:latin typeface="Noto Sans SC"/>
                <a:ea typeface="Noto Sans SC"/>
                <a:cs typeface="Noto Sans SC"/>
                <a:sym typeface="Noto Sans SC"/>
              </a:rPr>
              <a:t>年</a:t>
            </a:r>
            <a:r>
              <a:rPr lang="en-US" sz="2000" b="0" i="0" u="none" strike="noStrike">
                <a:solidFill>
                  <a:srgbClr val="6C757D"/>
                </a:solidFill>
                <a:latin typeface="Noto Sans SC"/>
                <a:ea typeface="Noto Sans SC"/>
                <a:cs typeface="Noto Sans SC"/>
                <a:sym typeface="Noto Sans SC"/>
              </a:rPr>
              <a:t>全区春季教育收费工作有关事项的通知</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a:ea typeface="Noto Sans SC"/>
                <a:cs typeface="Noto Sans SC"/>
                <a:sym typeface="Noto Sans SC"/>
              </a:rPr>
              <a:t>政策背景与总体要求</a:t>
            </a:r>
            <a:endParaRPr lang="en-US" sz="1100"/>
          </a:p>
        </p:txBody>
      </p:sp>
      <p:sp>
        <p:nvSpPr>
          <p:cNvPr id="3" name="AutoShape 3"/>
          <p:cNvSpPr/>
          <p:nvPr>
            <p:custDataLst>
              <p:tags r:id="rId2"/>
            </p:custDataLst>
          </p:nvPr>
        </p:nvSpPr>
        <p:spPr>
          <a:xfrm>
            <a:off x="762000" y="1651000"/>
            <a:ext cx="5080000" cy="4318000"/>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1955800"/>
            <a:ext cx="406400" cy="406400"/>
          </a:xfrm>
          <a:prstGeom prst="rect">
            <a:avLst/>
          </a:prstGeom>
        </p:spPr>
      </p:pic>
      <p:sp>
        <p:nvSpPr>
          <p:cNvPr id="5" name="AutoShape 5"/>
          <p:cNvSpPr/>
          <p:nvPr>
            <p:custDataLst>
              <p:tags r:id="rId6"/>
            </p:custDataLst>
          </p:nvPr>
        </p:nvSpPr>
        <p:spPr>
          <a:xfrm>
            <a:off x="1574800" y="1930400"/>
            <a:ext cx="3937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a:ea typeface="Noto Sans SC"/>
                <a:cs typeface="Noto Sans SC"/>
                <a:sym typeface="Noto Sans SC"/>
              </a:rPr>
              <a:t>政策制定目的</a:t>
            </a:r>
            <a:endParaRPr lang="en-US" sz="1100"/>
          </a:p>
        </p:txBody>
      </p:sp>
      <p:cxnSp>
        <p:nvCxnSpPr>
          <p:cNvPr id="6" name="Connector 6"/>
          <p:cNvCxnSpPr/>
          <p:nvPr>
            <p:custDataLst>
              <p:tags r:id="rId7"/>
            </p:custDataLst>
          </p:nvPr>
        </p:nvCxnSpPr>
        <p:spPr>
          <a:xfrm rot="-9766">
            <a:off x="1066809" y="2457450"/>
            <a:ext cx="4470400" cy="12700"/>
          </a:xfrm>
          <a:prstGeom prst="straightConnector1">
            <a:avLst/>
          </a:prstGeom>
          <a:solidFill>
            <a:srgbClr val="DEE0E3">
              <a:alpha val="100000"/>
            </a:srgbClr>
          </a:solidFill>
          <a:ln w="12700" cap="flat" cmpd="sng">
            <a:solidFill>
              <a:srgbClr val="E9ECEF">
                <a:alpha val="100000"/>
              </a:srgbClr>
            </a:solidFill>
            <a:prstDash val="solid"/>
            <a:round/>
            <a:headEnd type="none" w="med" len="med"/>
            <a:tailEnd type="none" w="med" len="med"/>
          </a:ln>
        </p:spPr>
      </p:cxnSp>
      <p:sp>
        <p:nvSpPr>
          <p:cNvPr id="7" name="AutoShape 7"/>
          <p:cNvSpPr/>
          <p:nvPr>
            <p:custDataLst>
              <p:tags r:id="rId8"/>
            </p:custDataLst>
          </p:nvPr>
        </p:nvSpPr>
        <p:spPr>
          <a:xfrm>
            <a:off x="1066800" y="2667000"/>
            <a:ext cx="4470400" cy="183515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400" b="0" i="0" u="none" strike="noStrike">
                <a:solidFill>
                  <a:srgbClr val="6C757D"/>
                </a:solidFill>
                <a:latin typeface="Noto Sans SC"/>
                <a:ea typeface="Noto Sans SC"/>
                <a:cs typeface="Noto Sans SC"/>
                <a:sym typeface="Noto Sans SC"/>
              </a:rPr>
              <a:t>为进一步加强全区中小学校、幼儿园、职业技术学校、民办学校教育收费管理，规范教育收费秩序，切实维护广大学生和学校的合法权益</a:t>
            </a:r>
            <a:r>
              <a:rPr lang="en-US" sz="1400" b="0" i="0" u="none" strike="noStrike">
                <a:solidFill>
                  <a:srgbClr val="6C757D"/>
                </a:solidFill>
                <a:latin typeface="Noto Sans SC"/>
                <a:ea typeface="Noto Sans SC"/>
                <a:cs typeface="Noto Sans SC"/>
                <a:sym typeface="Noto Sans SC"/>
              </a:rPr>
              <a:t>。</a:t>
            </a:r>
            <a:endParaRPr lang="en-US" sz="1100"/>
          </a:p>
        </p:txBody>
      </p:sp>
      <p:sp>
        <p:nvSpPr>
          <p:cNvPr id="8" name="AutoShape 8"/>
          <p:cNvSpPr/>
          <p:nvPr>
            <p:custDataLst>
              <p:tags r:id="rId9"/>
            </p:custDataLst>
          </p:nvPr>
        </p:nvSpPr>
        <p:spPr>
          <a:xfrm>
            <a:off x="6096000" y="1651000"/>
            <a:ext cx="5080000" cy="4318000"/>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10"/>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00800" y="1955800"/>
            <a:ext cx="406400" cy="406400"/>
          </a:xfrm>
          <a:prstGeom prst="rect">
            <a:avLst/>
          </a:prstGeom>
        </p:spPr>
      </p:pic>
      <p:sp>
        <p:nvSpPr>
          <p:cNvPr id="10" name="AutoShape 10"/>
          <p:cNvSpPr/>
          <p:nvPr>
            <p:custDataLst>
              <p:tags r:id="rId13"/>
            </p:custDataLst>
          </p:nvPr>
        </p:nvSpPr>
        <p:spPr>
          <a:xfrm>
            <a:off x="6908800" y="1930400"/>
            <a:ext cx="3937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a:ea typeface="Noto Sans SC"/>
                <a:cs typeface="Noto Sans SC"/>
                <a:sym typeface="Noto Sans SC"/>
              </a:rPr>
              <a:t>主要政策依据</a:t>
            </a:r>
            <a:endParaRPr lang="en-US" sz="1100"/>
          </a:p>
        </p:txBody>
      </p:sp>
      <p:cxnSp>
        <p:nvCxnSpPr>
          <p:cNvPr id="11" name="Connector 11"/>
          <p:cNvCxnSpPr/>
          <p:nvPr>
            <p:custDataLst>
              <p:tags r:id="rId14"/>
            </p:custDataLst>
          </p:nvPr>
        </p:nvCxnSpPr>
        <p:spPr>
          <a:xfrm rot="-9766">
            <a:off x="6400809" y="2457450"/>
            <a:ext cx="4470400" cy="12700"/>
          </a:xfrm>
          <a:prstGeom prst="straightConnector1">
            <a:avLst/>
          </a:prstGeom>
          <a:solidFill>
            <a:srgbClr val="DEE0E3">
              <a:alpha val="100000"/>
            </a:srgbClr>
          </a:solidFill>
          <a:ln w="12700" cap="flat" cmpd="sng">
            <a:solidFill>
              <a:srgbClr val="E9ECEF">
                <a:alpha val="100000"/>
              </a:srgbClr>
            </a:solidFill>
            <a:prstDash val="solid"/>
            <a:round/>
            <a:headEnd type="none" w="med" len="med"/>
            <a:tailEnd type="none" w="med" len="med"/>
          </a:ln>
        </p:spPr>
      </p:cxnSp>
      <p:pic>
        <p:nvPicPr>
          <p:cNvPr id="12" name="Picture 12"/>
          <p:cNvPicPr>
            <a:picLocks noChangeAspect="1"/>
          </p:cNvPicPr>
          <p:nvPr>
            <p:custDataLst>
              <p:tags r:id="rId15"/>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00800" y="2717800"/>
            <a:ext cx="203200" cy="203200"/>
          </a:xfrm>
          <a:prstGeom prst="rect">
            <a:avLst/>
          </a:prstGeom>
        </p:spPr>
      </p:pic>
      <p:sp>
        <p:nvSpPr>
          <p:cNvPr id="13" name="AutoShape 13"/>
          <p:cNvSpPr/>
          <p:nvPr>
            <p:custDataLst>
              <p:tags r:id="rId18"/>
            </p:custDataLst>
          </p:nvPr>
        </p:nvSpPr>
        <p:spPr>
          <a:xfrm>
            <a:off x="6654800" y="2539365"/>
            <a:ext cx="4318000" cy="2766695"/>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300" b="0" i="0" u="none" strike="noStrike">
                <a:solidFill>
                  <a:srgbClr val="424242"/>
                </a:solidFill>
                <a:latin typeface="+mn-ea"/>
                <a:ea typeface="+mn-ea"/>
                <a:cs typeface="+mn-ea"/>
                <a:sym typeface="Noto Sans SC"/>
              </a:rPr>
              <a:t>《关于核定湖南省</a:t>
            </a:r>
            <a:r>
              <a:rPr lang="en-US" altLang="zh-CN" sz="1300" b="0" i="0" u="none" strike="noStrike">
                <a:solidFill>
                  <a:srgbClr val="424242"/>
                </a:solidFill>
                <a:latin typeface="+mn-ea"/>
                <a:ea typeface="+mn-ea"/>
                <a:cs typeface="+mn-ea"/>
                <a:sym typeface="Noto Sans SC"/>
              </a:rPr>
              <a:t>2026</a:t>
            </a:r>
            <a:r>
              <a:rPr lang="zh-CN" altLang="en-US" sz="1300" b="0" i="0" u="none" strike="noStrike">
                <a:solidFill>
                  <a:srgbClr val="424242"/>
                </a:solidFill>
                <a:latin typeface="+mn-ea"/>
                <a:ea typeface="+mn-ea"/>
                <a:cs typeface="+mn-ea"/>
                <a:sym typeface="Noto Sans SC"/>
              </a:rPr>
              <a:t>年春季中小学教科书价格的通知》（湘发改价费〔</a:t>
            </a:r>
            <a:r>
              <a:rPr lang="en-US" altLang="zh-CN" sz="1300" b="0" i="0" u="none" strike="noStrike">
                <a:solidFill>
                  <a:srgbClr val="424242"/>
                </a:solidFill>
                <a:latin typeface="+mn-ea"/>
                <a:ea typeface="+mn-ea"/>
                <a:cs typeface="+mn-ea"/>
                <a:sym typeface="Noto Sans SC"/>
              </a:rPr>
              <a:t>2026</a:t>
            </a:r>
            <a:r>
              <a:rPr lang="zh-CN" altLang="en-US" sz="1300" b="0" i="0" u="none" strike="noStrike">
                <a:solidFill>
                  <a:srgbClr val="424242"/>
                </a:solidFill>
                <a:latin typeface="+mn-ea"/>
                <a:ea typeface="+mn-ea"/>
                <a:cs typeface="+mn-ea"/>
                <a:sym typeface="Noto Sans SC"/>
              </a:rPr>
              <a:t>〕</a:t>
            </a:r>
            <a:r>
              <a:rPr lang="en-US" altLang="zh-CN" sz="1300" b="0" i="0" u="none" strike="noStrike">
                <a:solidFill>
                  <a:srgbClr val="424242"/>
                </a:solidFill>
                <a:latin typeface="+mn-ea"/>
                <a:ea typeface="+mn-ea"/>
                <a:cs typeface="+mn-ea"/>
                <a:sym typeface="Noto Sans SC"/>
              </a:rPr>
              <a:t>75</a:t>
            </a:r>
            <a:r>
              <a:rPr lang="zh-CN" altLang="en-US" sz="1300" b="0" i="0" u="none" strike="noStrike">
                <a:solidFill>
                  <a:srgbClr val="424242"/>
                </a:solidFill>
                <a:latin typeface="+mn-ea"/>
                <a:ea typeface="+mn-ea"/>
                <a:cs typeface="+mn-ea"/>
                <a:sym typeface="Noto Sans SC"/>
              </a:rPr>
              <a:t>号）</a:t>
            </a:r>
            <a:endParaRPr lang="zh-CN" altLang="en-US" sz="1300" b="0" i="0" u="none" strike="noStrike">
              <a:solidFill>
                <a:srgbClr val="424242"/>
              </a:solidFill>
              <a:latin typeface="+mn-ea"/>
              <a:ea typeface="+mn-ea"/>
              <a:cs typeface="+mn-ea"/>
              <a:sym typeface="Noto Sans SC"/>
            </a:endParaRPr>
          </a:p>
          <a:p>
            <a:pPr indent="0" algn="l">
              <a:lnSpc>
                <a:spcPct val="125000"/>
              </a:lnSpc>
              <a:defRPr/>
            </a:pPr>
            <a:r>
              <a:rPr lang="zh-CN" altLang="en-US" sz="1300" b="0" i="0" u="none" strike="noStrike">
                <a:solidFill>
                  <a:srgbClr val="424242"/>
                </a:solidFill>
                <a:latin typeface="+mn-ea"/>
                <a:ea typeface="+mn-ea"/>
                <a:cs typeface="+mn-ea"/>
                <a:sym typeface="Noto Sans SC"/>
              </a:rPr>
              <a:t>《湖南省中小学教辅材料推荐目录的通知》（湘发改价费〔</a:t>
            </a:r>
            <a:r>
              <a:rPr lang="en-US" altLang="zh-CN" sz="1300" b="0" i="0" u="none" strike="noStrike">
                <a:solidFill>
                  <a:srgbClr val="424242"/>
                </a:solidFill>
                <a:latin typeface="+mn-ea"/>
                <a:ea typeface="+mn-ea"/>
                <a:cs typeface="+mn-ea"/>
                <a:sym typeface="Noto Sans SC"/>
              </a:rPr>
              <a:t>2025</a:t>
            </a:r>
            <a:r>
              <a:rPr lang="zh-CN" altLang="en-US" sz="1300" b="0" i="0" u="none" strike="noStrike">
                <a:solidFill>
                  <a:srgbClr val="424242"/>
                </a:solidFill>
                <a:latin typeface="+mn-ea"/>
                <a:ea typeface="+mn-ea"/>
                <a:cs typeface="+mn-ea"/>
                <a:sym typeface="Noto Sans SC"/>
              </a:rPr>
              <a:t>〕</a:t>
            </a:r>
            <a:r>
              <a:rPr lang="en-US" altLang="zh-CN" sz="1300" b="0" i="0" u="none" strike="noStrike">
                <a:solidFill>
                  <a:srgbClr val="424242"/>
                </a:solidFill>
                <a:latin typeface="+mn-ea"/>
                <a:ea typeface="+mn-ea"/>
                <a:cs typeface="+mn-ea"/>
                <a:sym typeface="Noto Sans SC"/>
              </a:rPr>
              <a:t>23</a:t>
            </a:r>
            <a:r>
              <a:rPr lang="zh-CN" altLang="en-US" sz="1300" b="0" i="0" u="none" strike="noStrike">
                <a:solidFill>
                  <a:srgbClr val="424242"/>
                </a:solidFill>
                <a:latin typeface="+mn-ea"/>
                <a:ea typeface="+mn-ea"/>
                <a:cs typeface="+mn-ea"/>
                <a:sym typeface="Noto Sans SC"/>
              </a:rPr>
              <a:t>号）</a:t>
            </a:r>
            <a:endParaRPr lang="zh-CN" altLang="en-US" sz="1300" b="0" i="0" u="none" strike="noStrike">
              <a:solidFill>
                <a:srgbClr val="424242"/>
              </a:solidFill>
              <a:latin typeface="+mn-ea"/>
              <a:ea typeface="+mn-ea"/>
              <a:cs typeface="+mn-ea"/>
              <a:sym typeface="Noto Sans SC"/>
            </a:endParaRPr>
          </a:p>
          <a:p>
            <a:pPr indent="0" algn="l">
              <a:lnSpc>
                <a:spcPct val="125000"/>
              </a:lnSpc>
              <a:defRPr/>
            </a:pPr>
            <a:r>
              <a:rPr lang="zh-CN" altLang="en-US" sz="1300" b="0" i="0" u="none" strike="noStrike">
                <a:solidFill>
                  <a:srgbClr val="424242"/>
                </a:solidFill>
                <a:latin typeface="+mn-ea"/>
                <a:ea typeface="+mn-ea"/>
                <a:cs typeface="+mn-ea"/>
                <a:sym typeface="Noto Sans SC"/>
              </a:rPr>
              <a:t>《关于进一步明确我省中小学教育收费政策的通知》（湘发改价费规〔</a:t>
            </a:r>
            <a:r>
              <a:rPr lang="en-US" altLang="zh-CN" sz="1300" b="0" i="0" u="none" strike="noStrike">
                <a:solidFill>
                  <a:srgbClr val="424242"/>
                </a:solidFill>
                <a:latin typeface="+mn-ea"/>
                <a:ea typeface="+mn-ea"/>
                <a:cs typeface="+mn-ea"/>
                <a:sym typeface="Noto Sans SC"/>
              </a:rPr>
              <a:t>2022</a:t>
            </a:r>
            <a:r>
              <a:rPr lang="zh-CN" altLang="en-US" sz="1300" b="0" i="0" u="none" strike="noStrike">
                <a:solidFill>
                  <a:srgbClr val="424242"/>
                </a:solidFill>
                <a:latin typeface="+mn-ea"/>
                <a:ea typeface="+mn-ea"/>
                <a:cs typeface="+mn-ea"/>
                <a:sym typeface="Noto Sans SC"/>
              </a:rPr>
              <a:t>〕</a:t>
            </a:r>
            <a:r>
              <a:rPr lang="en-US" altLang="zh-CN" sz="1300" b="0" i="0" u="none" strike="noStrike">
                <a:solidFill>
                  <a:srgbClr val="424242"/>
                </a:solidFill>
                <a:latin typeface="+mn-ea"/>
                <a:ea typeface="+mn-ea"/>
                <a:cs typeface="+mn-ea"/>
                <a:sym typeface="Noto Sans SC"/>
              </a:rPr>
              <a:t>643</a:t>
            </a:r>
            <a:r>
              <a:rPr lang="zh-CN" altLang="en-US" sz="1300" b="0" i="0" u="none" strike="noStrike">
                <a:solidFill>
                  <a:srgbClr val="424242"/>
                </a:solidFill>
                <a:latin typeface="+mn-ea"/>
                <a:ea typeface="+mn-ea"/>
                <a:cs typeface="+mn-ea"/>
                <a:sym typeface="Noto Sans SC"/>
              </a:rPr>
              <a:t>号）</a:t>
            </a:r>
            <a:endParaRPr lang="zh-CN" altLang="en-US" sz="1300" b="0" i="0" u="none" strike="noStrike">
              <a:solidFill>
                <a:srgbClr val="424242"/>
              </a:solidFill>
              <a:latin typeface="+mn-ea"/>
              <a:ea typeface="+mn-ea"/>
              <a:cs typeface="+mn-ea"/>
              <a:sym typeface="Noto Sans SC"/>
            </a:endParaRPr>
          </a:p>
          <a:p>
            <a:pPr indent="0" algn="l">
              <a:lnSpc>
                <a:spcPct val="125000"/>
              </a:lnSpc>
              <a:defRPr/>
            </a:pPr>
            <a:r>
              <a:rPr lang="zh-CN" altLang="en-US" sz="1300" b="0" i="0" u="none" strike="noStrike">
                <a:solidFill>
                  <a:srgbClr val="424242"/>
                </a:solidFill>
                <a:latin typeface="+mn-ea"/>
                <a:ea typeface="+mn-ea"/>
                <a:cs typeface="+mn-ea"/>
                <a:sym typeface="Noto Sans SC"/>
              </a:rPr>
              <a:t>《湖南省中小学服务性收费和代收费管理办法（</a:t>
            </a:r>
            <a:r>
              <a:rPr lang="en-US" altLang="zh-CN" sz="1300" b="0" i="0" u="none" strike="noStrike">
                <a:solidFill>
                  <a:srgbClr val="424242"/>
                </a:solidFill>
                <a:latin typeface="+mn-ea"/>
                <a:ea typeface="+mn-ea"/>
                <a:cs typeface="+mn-ea"/>
                <a:sym typeface="Noto Sans SC"/>
              </a:rPr>
              <a:t>2022</a:t>
            </a:r>
            <a:r>
              <a:rPr lang="zh-CN" altLang="en-US" sz="1300" b="0" i="0" u="none" strike="noStrike">
                <a:solidFill>
                  <a:srgbClr val="424242"/>
                </a:solidFill>
                <a:latin typeface="+mn-ea"/>
                <a:ea typeface="+mn-ea"/>
                <a:cs typeface="+mn-ea"/>
                <a:sym typeface="Noto Sans SC"/>
              </a:rPr>
              <a:t>年修订）的通知》（湘发改价费〔</a:t>
            </a:r>
            <a:r>
              <a:rPr lang="en-US" altLang="zh-CN" sz="1300" b="0" i="0" u="none" strike="noStrike">
                <a:solidFill>
                  <a:srgbClr val="424242"/>
                </a:solidFill>
                <a:latin typeface="+mn-ea"/>
                <a:ea typeface="+mn-ea"/>
                <a:cs typeface="+mn-ea"/>
                <a:sym typeface="Noto Sans SC"/>
              </a:rPr>
              <a:t>2022</a:t>
            </a:r>
            <a:r>
              <a:rPr lang="zh-CN" altLang="en-US" sz="1300" b="0" i="0" u="none" strike="noStrike">
                <a:solidFill>
                  <a:srgbClr val="424242"/>
                </a:solidFill>
                <a:latin typeface="+mn-ea"/>
                <a:ea typeface="+mn-ea"/>
                <a:cs typeface="+mn-ea"/>
                <a:sym typeface="Noto Sans SC"/>
              </a:rPr>
              <a:t>〕</a:t>
            </a:r>
            <a:r>
              <a:rPr lang="en-US" altLang="zh-CN" sz="1300" b="0" i="0" u="none" strike="noStrike">
                <a:solidFill>
                  <a:srgbClr val="424242"/>
                </a:solidFill>
                <a:latin typeface="+mn-ea"/>
                <a:ea typeface="+mn-ea"/>
                <a:cs typeface="+mn-ea"/>
                <a:sym typeface="Noto Sans SC"/>
              </a:rPr>
              <a:t>450</a:t>
            </a:r>
            <a:r>
              <a:rPr lang="zh-CN" altLang="en-US" sz="1300" b="0" i="0" u="none" strike="noStrike">
                <a:solidFill>
                  <a:srgbClr val="424242"/>
                </a:solidFill>
                <a:latin typeface="+mn-ea"/>
                <a:ea typeface="+mn-ea"/>
                <a:cs typeface="+mn-ea"/>
                <a:sym typeface="Noto Sans SC"/>
              </a:rPr>
              <a:t>号）</a:t>
            </a:r>
            <a:endParaRPr lang="zh-CN" altLang="en-US" sz="1300" b="0" i="0" u="none" strike="noStrike">
              <a:solidFill>
                <a:srgbClr val="424242"/>
              </a:solidFill>
              <a:latin typeface="+mn-ea"/>
              <a:ea typeface="+mn-ea"/>
              <a:cs typeface="+mn-ea"/>
              <a:sym typeface="Noto Sans SC"/>
            </a:endParaRPr>
          </a:p>
          <a:p>
            <a:pPr indent="0" algn="l">
              <a:lnSpc>
                <a:spcPct val="125000"/>
              </a:lnSpc>
              <a:defRPr/>
            </a:pPr>
            <a:r>
              <a:rPr lang="zh-CN" altLang="en-US" sz="1300" b="0" i="0" u="none" strike="noStrike">
                <a:solidFill>
                  <a:srgbClr val="424242"/>
                </a:solidFill>
                <a:latin typeface="+mn-ea"/>
                <a:ea typeface="+mn-ea"/>
                <a:cs typeface="+mn-ea"/>
                <a:sym typeface="Noto Sans SC"/>
              </a:rPr>
              <a:t>《湖南省民办中小学收费管理办法的通知》（湘发改价费规〔</a:t>
            </a:r>
            <a:r>
              <a:rPr lang="en-US" altLang="zh-CN" sz="1300" b="0" i="0" u="none" strike="noStrike">
                <a:solidFill>
                  <a:srgbClr val="424242"/>
                </a:solidFill>
                <a:latin typeface="+mn-ea"/>
                <a:ea typeface="+mn-ea"/>
                <a:cs typeface="+mn-ea"/>
                <a:sym typeface="Noto Sans SC"/>
              </a:rPr>
              <a:t>2024</a:t>
            </a:r>
            <a:r>
              <a:rPr lang="zh-CN" altLang="en-US" sz="1300" b="0" i="0" u="none" strike="noStrike">
                <a:solidFill>
                  <a:srgbClr val="424242"/>
                </a:solidFill>
                <a:latin typeface="+mn-ea"/>
                <a:ea typeface="+mn-ea"/>
                <a:cs typeface="+mn-ea"/>
                <a:sym typeface="Noto Sans SC"/>
              </a:rPr>
              <a:t>〕</a:t>
            </a:r>
            <a:r>
              <a:rPr lang="en-US" altLang="zh-CN" sz="1300" b="0" i="0" u="none" strike="noStrike">
                <a:solidFill>
                  <a:srgbClr val="424242"/>
                </a:solidFill>
                <a:latin typeface="+mn-ea"/>
                <a:ea typeface="+mn-ea"/>
                <a:cs typeface="+mn-ea"/>
                <a:sym typeface="Noto Sans SC"/>
              </a:rPr>
              <a:t>307</a:t>
            </a:r>
            <a:r>
              <a:rPr lang="zh-CN" altLang="en-US" sz="1300" b="0" i="0" u="none" strike="noStrike">
                <a:solidFill>
                  <a:srgbClr val="424242"/>
                </a:solidFill>
                <a:latin typeface="+mn-ea"/>
                <a:ea typeface="+mn-ea"/>
                <a:cs typeface="+mn-ea"/>
                <a:sym typeface="Noto Sans SC"/>
              </a:rPr>
              <a:t>号）</a:t>
            </a:r>
            <a:endParaRPr lang="en-US" sz="1100">
              <a:latin typeface="+mn-ea"/>
              <a:ea typeface="+mn-ea"/>
              <a:cs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3600" b="1" i="0" u="none" strike="noStrike">
                <a:solidFill>
                  <a:srgbClr val="005A9C"/>
                </a:solidFill>
                <a:latin typeface="Noto Sans SC"/>
                <a:ea typeface="Noto Sans SC"/>
                <a:cs typeface="Noto Sans SC"/>
                <a:sym typeface="Noto Sans SC"/>
              </a:rPr>
              <a:t>进一步明确中小学校教育收费管理政策</a:t>
            </a:r>
            <a:endParaRPr lang="en-US" sz="1100"/>
          </a:p>
        </p:txBody>
      </p:sp>
      <p:sp>
        <p:nvSpPr>
          <p:cNvPr id="11" name="AutoShape 3"/>
          <p:cNvSpPr/>
          <p:nvPr>
            <p:custDataLst>
              <p:tags r:id="rId2"/>
            </p:custDataLst>
          </p:nvPr>
        </p:nvSpPr>
        <p:spPr>
          <a:xfrm>
            <a:off x="762000" y="1651000"/>
            <a:ext cx="10440670" cy="4472305"/>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文本框 12"/>
          <p:cNvSpPr txBox="1"/>
          <p:nvPr/>
        </p:nvSpPr>
        <p:spPr>
          <a:xfrm>
            <a:off x="1370965" y="2165350"/>
            <a:ext cx="9046210" cy="3623945"/>
          </a:xfrm>
          <a:prstGeom prst="rect">
            <a:avLst/>
          </a:prstGeom>
          <a:noFill/>
        </p:spPr>
        <p:txBody>
          <a:bodyPr wrap="square" rtlCol="0">
            <a:noAutofit/>
          </a:bodyPr>
          <a:p>
            <a:r>
              <a:rPr lang="zh-CN" altLang="en-US"/>
              <a:t>（一）中小学教育收费实行分类管理</a:t>
            </a:r>
            <a:endParaRPr lang="zh-CN" altLang="en-US"/>
          </a:p>
          <a:p>
            <a:r>
              <a:rPr lang="zh-CN" altLang="en-US"/>
              <a:t>我省中小学教育收费管理区分公办中小学、民办中小学，实行分类管理。收费项目统一为学费、住宿费、服务性收费和代收费。其中，公办普通高中学费、公办中小学住宿费实行政府定价；非营利性民办中小学校学费、住宿费，实行政府指导价；营利性民办普通高中学校的学费、住宿费，实行市场调节价。</a:t>
            </a:r>
            <a:endParaRPr lang="zh-CN" altLang="en-US"/>
          </a:p>
          <a:p>
            <a:r>
              <a:rPr lang="zh-CN" altLang="en-US"/>
              <a:t>（二）公办中小学教育收费管理具体规定</a:t>
            </a:r>
            <a:endParaRPr lang="zh-CN" altLang="en-US"/>
          </a:p>
          <a:p>
            <a:r>
              <a:rPr lang="en-US" altLang="zh-CN"/>
              <a:t>1.</a:t>
            </a:r>
            <a:r>
              <a:rPr lang="zh-CN" altLang="en-US"/>
              <a:t>农村义务教育。</a:t>
            </a:r>
            <a:r>
              <a:rPr lang="en-US" altLang="zh-CN"/>
              <a:t>2.</a:t>
            </a:r>
            <a:r>
              <a:rPr lang="zh-CN" altLang="en-US"/>
              <a:t>城市义务教育。</a:t>
            </a:r>
            <a:r>
              <a:rPr lang="en-US" altLang="zh-CN"/>
              <a:t>3.</a:t>
            </a:r>
            <a:r>
              <a:rPr lang="zh-CN" altLang="en-US"/>
              <a:t>普通高中教育。</a:t>
            </a:r>
            <a:endParaRPr lang="zh-CN" altLang="en-US"/>
          </a:p>
          <a:p>
            <a:r>
              <a:rPr lang="zh-CN" altLang="en-US">
                <a:sym typeface="+mn-ea"/>
              </a:rPr>
              <a:t>（三）中小学教育收费管理政策</a:t>
            </a:r>
            <a:endParaRPr lang="zh-CN" altLang="en-US"/>
          </a:p>
          <a:p>
            <a:r>
              <a:rPr lang="zh-CN" altLang="en-US">
                <a:sym typeface="+mn-ea"/>
              </a:rPr>
              <a:t>中小学服务性收费项目及标准。</a:t>
            </a:r>
            <a:r>
              <a:rPr lang="en-US" altLang="zh-CN">
                <a:sym typeface="+mn-ea"/>
              </a:rPr>
              <a:t>1.</a:t>
            </a:r>
            <a:r>
              <a:rPr lang="zh-CN" altLang="en-US">
                <a:sym typeface="+mn-ea"/>
              </a:rPr>
              <a:t>伙食费。</a:t>
            </a:r>
            <a:r>
              <a:rPr lang="en-US" altLang="zh-CN">
                <a:sym typeface="+mn-ea"/>
              </a:rPr>
              <a:t>2.</a:t>
            </a:r>
            <a:r>
              <a:rPr lang="zh-CN" altLang="en-US">
                <a:sym typeface="+mn-ea"/>
              </a:rPr>
              <a:t>饭菜加热或大米加工服务费。</a:t>
            </a:r>
            <a:r>
              <a:rPr lang="en-US" altLang="zh-CN">
                <a:sym typeface="+mn-ea"/>
              </a:rPr>
              <a:t>3.</a:t>
            </a:r>
            <a:r>
              <a:rPr lang="zh-CN" altLang="en-US">
                <a:sym typeface="+mn-ea"/>
              </a:rPr>
              <a:t>课后服务费。</a:t>
            </a:r>
            <a:endParaRPr lang="zh-CN" altLang="en-US">
              <a:sym typeface="+mn-ea"/>
            </a:endParaRPr>
          </a:p>
          <a:p>
            <a:r>
              <a:rPr lang="zh-CN" altLang="en-US">
                <a:sym typeface="+mn-ea"/>
              </a:rPr>
              <a:t>（四）中小学代收费项目</a:t>
            </a:r>
            <a:r>
              <a:rPr lang="en-US" altLang="zh-CN">
                <a:sym typeface="+mn-ea"/>
              </a:rPr>
              <a:t> </a:t>
            </a:r>
            <a:endParaRPr lang="en-US" altLang="zh-CN"/>
          </a:p>
          <a:p>
            <a:r>
              <a:rPr lang="en-US" altLang="zh-CN">
                <a:sym typeface="+mn-ea"/>
              </a:rPr>
              <a:t>1.</a:t>
            </a:r>
            <a:r>
              <a:rPr lang="zh-CN" altLang="en-US">
                <a:sym typeface="+mn-ea"/>
              </a:rPr>
              <a:t>教材、教辅及作业本费。</a:t>
            </a:r>
            <a:r>
              <a:rPr lang="en-US" altLang="zh-CN">
                <a:sym typeface="+mn-ea"/>
              </a:rPr>
              <a:t>2.</a:t>
            </a:r>
            <a:r>
              <a:rPr lang="zh-CN" altLang="en-US">
                <a:sym typeface="+mn-ea"/>
              </a:rPr>
              <a:t>校服费。</a:t>
            </a:r>
            <a:r>
              <a:rPr lang="en-US" altLang="zh-CN">
                <a:sym typeface="+mn-ea"/>
              </a:rPr>
              <a:t>3.</a:t>
            </a:r>
            <a:r>
              <a:rPr lang="zh-CN" altLang="en-US">
                <a:sym typeface="+mn-ea"/>
              </a:rPr>
              <a:t>补办证卡工本费。</a:t>
            </a:r>
            <a:r>
              <a:rPr lang="en-US" altLang="zh-CN">
                <a:sym typeface="+mn-ea"/>
              </a:rPr>
              <a:t>4.</a:t>
            </a:r>
            <a:r>
              <a:rPr lang="zh-CN" altLang="en-US">
                <a:sym typeface="+mn-ea"/>
              </a:rPr>
              <a:t>校外活动费。</a:t>
            </a:r>
            <a:r>
              <a:rPr lang="en-US" altLang="zh-CN">
                <a:sym typeface="+mn-ea"/>
              </a:rPr>
              <a:t>5.</a:t>
            </a:r>
            <a:r>
              <a:rPr lang="zh-CN" altLang="en-US">
                <a:sym typeface="+mn-ea"/>
              </a:rPr>
              <a:t>研学实践费。</a:t>
            </a:r>
            <a:r>
              <a:rPr lang="en-US" altLang="zh-CN">
                <a:sym typeface="+mn-ea"/>
              </a:rPr>
              <a:t>6.</a:t>
            </a:r>
            <a:r>
              <a:rPr lang="zh-CN" altLang="en-US">
                <a:sym typeface="+mn-ea"/>
              </a:rPr>
              <a:t>学生健康体检费。</a:t>
            </a:r>
            <a:endParaRPr lang="zh-CN" altLang="en-US"/>
          </a:p>
          <a:p>
            <a:endParaRPr lang="zh-CN" altLang="en-US"/>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3600" b="1" i="0" u="none" strike="noStrike">
                <a:solidFill>
                  <a:srgbClr val="005A9C"/>
                </a:solidFill>
                <a:latin typeface="Noto Sans SC"/>
                <a:ea typeface="Noto Sans SC"/>
                <a:cs typeface="Noto Sans SC"/>
                <a:sym typeface="Noto Sans SC"/>
              </a:rPr>
              <a:t>住宿费及职业技术学校、民办学校收费管理</a:t>
            </a:r>
            <a:endParaRPr lang="en-US" sz="1100"/>
          </a:p>
        </p:txBody>
      </p:sp>
      <p:sp>
        <p:nvSpPr>
          <p:cNvPr id="11" name="AutoShape 3"/>
          <p:cNvSpPr/>
          <p:nvPr>
            <p:custDataLst>
              <p:tags r:id="rId2"/>
            </p:custDataLst>
          </p:nvPr>
        </p:nvSpPr>
        <p:spPr>
          <a:xfrm>
            <a:off x="762000" y="1651000"/>
            <a:ext cx="10440670" cy="4472305"/>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文本框 12"/>
          <p:cNvSpPr txBox="1"/>
          <p:nvPr/>
        </p:nvSpPr>
        <p:spPr>
          <a:xfrm>
            <a:off x="1370965" y="2165350"/>
            <a:ext cx="9046210" cy="3623945"/>
          </a:xfrm>
          <a:prstGeom prst="rect">
            <a:avLst/>
          </a:prstGeom>
          <a:noFill/>
        </p:spPr>
        <p:txBody>
          <a:bodyPr wrap="square" rtlCol="0">
            <a:noAutofit/>
          </a:bodyPr>
          <a:p>
            <a:r>
              <a:rPr lang="zh-CN" altLang="en-US"/>
              <a:t>公办中小学（不含农村义务教育阶段学校）住宿费按照《湖南省学校学生公寓价格管理办法》（湘发改价费〔</a:t>
            </a:r>
            <a:r>
              <a:rPr lang="en-US" altLang="zh-CN"/>
              <a:t>2023</a:t>
            </a:r>
            <a:r>
              <a:rPr lang="zh-CN" altLang="en-US"/>
              <a:t>〕</a:t>
            </a:r>
            <a:r>
              <a:rPr lang="en-US" altLang="zh-CN"/>
              <a:t>611</a:t>
            </a:r>
            <a:r>
              <a:rPr lang="zh-CN" altLang="en-US"/>
              <a:t>号）文件规定执行。</a:t>
            </a:r>
            <a:endParaRPr lang="zh-CN" altLang="en-US"/>
          </a:p>
          <a:p>
            <a:r>
              <a:rPr lang="en-US" altLang="zh-CN"/>
              <a:t>1.</a:t>
            </a:r>
            <a:r>
              <a:rPr lang="zh-CN" altLang="en-US"/>
              <a:t>住宿费。城区义务教育阶段学生住宿费标准：以政府拨款为主兴建的学生宿舍单人单床每人每期不超过</a:t>
            </a:r>
            <a:r>
              <a:rPr lang="en-US" altLang="zh-CN"/>
              <a:t>80</a:t>
            </a:r>
            <a:r>
              <a:rPr lang="zh-CN" altLang="en-US"/>
              <a:t>元；以社会资金为主投资兴建的学生宿舍不超过</a:t>
            </a:r>
            <a:r>
              <a:rPr lang="en-US" altLang="zh-CN"/>
              <a:t>120</a:t>
            </a:r>
            <a:r>
              <a:rPr lang="zh-CN" altLang="en-US"/>
              <a:t>元；未经审核的中小学校（职高）学生住宿费仍按每生每期</a:t>
            </a:r>
            <a:r>
              <a:rPr lang="en-US" altLang="zh-CN"/>
              <a:t>120</a:t>
            </a:r>
            <a:r>
              <a:rPr lang="zh-CN" altLang="en-US"/>
              <a:t>元收取。</a:t>
            </a:r>
            <a:endParaRPr lang="zh-CN" altLang="en-US"/>
          </a:p>
          <a:p>
            <a:r>
              <a:rPr lang="en-US" altLang="zh-CN"/>
              <a:t>2.</a:t>
            </a:r>
            <a:r>
              <a:rPr lang="zh-CN" altLang="en-US"/>
              <a:t>职业技术学校。职业技术学校的学费、服务性收费和代收费等其他相关收费，按湖南省发展和改革委员会、湖南省财政厅、湖南省教育厅《关于进一步完善大中专教育收费管理有关事项的通知》（湘发改价费规〔</a:t>
            </a:r>
            <a:r>
              <a:rPr lang="en-US" altLang="zh-CN"/>
              <a:t>2021</a:t>
            </a:r>
            <a:r>
              <a:rPr lang="zh-CN" altLang="en-US"/>
              <a:t>〕</a:t>
            </a:r>
            <a:r>
              <a:rPr lang="en-US" altLang="zh-CN"/>
              <a:t>646</a:t>
            </a:r>
            <a:r>
              <a:rPr lang="zh-CN" altLang="en-US"/>
              <a:t>号）文件有关规定执行。学校收费实行</a:t>
            </a:r>
            <a:r>
              <a:rPr lang="en-US" altLang="zh-CN"/>
              <a:t>“</a:t>
            </a:r>
            <a:r>
              <a:rPr lang="zh-CN" altLang="en-US"/>
              <a:t>新生新办法、老生老政策</a:t>
            </a:r>
            <a:r>
              <a:rPr lang="en-US" altLang="zh-CN"/>
              <a:t>”</a:t>
            </a:r>
            <a:r>
              <a:rPr lang="zh-CN" altLang="en-US"/>
              <a:t>的原则，对同一学校同一年级同一专业的学生不得实行不同的收费标准。学费按学年收取，不得跨学年预收。学生退费仍实行按月退费</a:t>
            </a:r>
            <a:r>
              <a:rPr lang="en-US" altLang="zh-CN"/>
              <a:t>(</a:t>
            </a:r>
            <a:r>
              <a:rPr lang="zh-CN" altLang="en-US"/>
              <a:t>学年按</a:t>
            </a:r>
            <a:r>
              <a:rPr lang="en-US" altLang="zh-CN"/>
              <a:t>10</a:t>
            </a:r>
            <a:r>
              <a:rPr lang="zh-CN" altLang="en-US"/>
              <a:t>个月计算</a:t>
            </a:r>
            <a:r>
              <a:rPr lang="en-US" altLang="zh-CN"/>
              <a:t>)</a:t>
            </a:r>
            <a:r>
              <a:rPr lang="zh-CN" altLang="en-US"/>
              <a:t>。学生缴纳学费、住宿费后，如因故退学</a:t>
            </a:r>
            <a:r>
              <a:rPr lang="en-US" altLang="zh-CN"/>
              <a:t>(</a:t>
            </a:r>
            <a:r>
              <a:rPr lang="zh-CN" altLang="en-US"/>
              <a:t>或死亡</a:t>
            </a:r>
            <a:r>
              <a:rPr lang="en-US" altLang="zh-CN"/>
              <a:t>)</a:t>
            </a:r>
            <a:r>
              <a:rPr lang="zh-CN" altLang="en-US"/>
              <a:t>或提前结束学业学校应按学生实际在校学习、住宿时间，按月计退剩余的学费、住宿费。</a:t>
            </a:r>
            <a:endParaRPr lang="zh-CN" altLang="en-US"/>
          </a:p>
          <a:p>
            <a:r>
              <a:rPr lang="en-US" altLang="zh-CN"/>
              <a:t>3.</a:t>
            </a:r>
            <a:r>
              <a:rPr lang="zh-CN" altLang="en-US"/>
              <a:t>进一步规范民办中小学收费管理。</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3600" b="1" i="0" u="none" strike="noStrike">
                <a:solidFill>
                  <a:srgbClr val="005A9C"/>
                </a:solidFill>
                <a:latin typeface="Noto Sans SC"/>
                <a:ea typeface="Noto Sans SC"/>
                <a:cs typeface="Noto Sans SC"/>
                <a:sym typeface="Noto Sans SC"/>
              </a:rPr>
              <a:t>幼儿园收费</a:t>
            </a:r>
            <a:endParaRPr lang="en-US" sz="1100"/>
          </a:p>
        </p:txBody>
      </p:sp>
      <p:sp>
        <p:nvSpPr>
          <p:cNvPr id="11" name="AutoShape 3"/>
          <p:cNvSpPr/>
          <p:nvPr>
            <p:custDataLst>
              <p:tags r:id="rId2"/>
            </p:custDataLst>
          </p:nvPr>
        </p:nvSpPr>
        <p:spPr>
          <a:xfrm>
            <a:off x="762000" y="1651000"/>
            <a:ext cx="10440670" cy="4472305"/>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文本框 12"/>
          <p:cNvSpPr txBox="1"/>
          <p:nvPr/>
        </p:nvSpPr>
        <p:spPr>
          <a:xfrm>
            <a:off x="1370965" y="2165350"/>
            <a:ext cx="9046210" cy="3623945"/>
          </a:xfrm>
          <a:prstGeom prst="rect">
            <a:avLst/>
          </a:prstGeom>
          <a:noFill/>
        </p:spPr>
        <p:txBody>
          <a:bodyPr wrap="square" rtlCol="0">
            <a:noAutofit/>
          </a:bodyPr>
          <a:p>
            <a:r>
              <a:rPr lang="zh-CN" altLang="en-US"/>
              <a:t>幼儿园收费管理严格按照《关于延长湘发改价费规〔</a:t>
            </a:r>
            <a:r>
              <a:rPr lang="en-US" altLang="zh-CN"/>
              <a:t>2020</a:t>
            </a:r>
            <a:r>
              <a:rPr lang="zh-CN" altLang="en-US"/>
              <a:t>〕</a:t>
            </a:r>
            <a:r>
              <a:rPr lang="en-US" altLang="zh-CN"/>
              <a:t>659</a:t>
            </a:r>
            <a:r>
              <a:rPr lang="zh-CN" altLang="en-US"/>
              <a:t>号文件有效期的通知》（湘发改价费规〔</a:t>
            </a:r>
            <a:r>
              <a:rPr lang="en-US" altLang="zh-CN"/>
              <a:t>2025</a:t>
            </a:r>
            <a:r>
              <a:rPr lang="zh-CN" altLang="en-US"/>
              <a:t>〕</a:t>
            </a:r>
            <a:r>
              <a:rPr lang="en-US" altLang="zh-CN"/>
              <a:t>368</a:t>
            </a:r>
            <a:r>
              <a:rPr lang="zh-CN" altLang="en-US"/>
              <a:t>号）、《关于明确我市公办幼儿园保教费收费标准及有关事项的通知》（永教联〔</a:t>
            </a:r>
            <a:r>
              <a:rPr lang="en-US" altLang="zh-CN"/>
              <a:t>2023</a:t>
            </a:r>
            <a:r>
              <a:rPr lang="zh-CN" altLang="en-US"/>
              <a:t>〕</a:t>
            </a:r>
            <a:r>
              <a:rPr lang="en-US" altLang="zh-CN"/>
              <a:t>14</a:t>
            </a:r>
            <a:r>
              <a:rPr lang="zh-CN" altLang="en-US"/>
              <a:t>号）、永州市发改委《关于普惠性民办幼儿园收费管理工作的指导意见》（永发改价费〔</a:t>
            </a:r>
            <a:r>
              <a:rPr lang="en-US" altLang="zh-CN"/>
              <a:t>2020</a:t>
            </a:r>
            <a:r>
              <a:rPr lang="zh-CN" altLang="en-US"/>
              <a:t>〕</a:t>
            </a:r>
            <a:r>
              <a:rPr lang="en-US" altLang="zh-CN"/>
              <a:t>4</a:t>
            </a:r>
            <a:r>
              <a:rPr lang="zh-CN" altLang="en-US"/>
              <a:t>号）文件规定执行。幼儿园学前一年在园儿童保育教育费免费政策按国家、省、市相关文件执行。</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3600" b="1" i="0" u="none" strike="noStrike">
                <a:solidFill>
                  <a:srgbClr val="005A9C"/>
                </a:solidFill>
                <a:latin typeface="Noto Sans SC"/>
                <a:ea typeface="Noto Sans SC"/>
                <a:cs typeface="Noto Sans SC"/>
                <a:sym typeface="Noto Sans SC"/>
              </a:rPr>
              <a:t>进一步规范中小学收费行为</a:t>
            </a:r>
            <a:endParaRPr lang="en-US" sz="1100"/>
          </a:p>
        </p:txBody>
      </p:sp>
      <p:sp>
        <p:nvSpPr>
          <p:cNvPr id="11" name="AutoShape 3"/>
          <p:cNvSpPr/>
          <p:nvPr>
            <p:custDataLst>
              <p:tags r:id="rId2"/>
            </p:custDataLst>
          </p:nvPr>
        </p:nvSpPr>
        <p:spPr>
          <a:xfrm>
            <a:off x="762000" y="1651000"/>
            <a:ext cx="10440670" cy="4472305"/>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文本框 12"/>
          <p:cNvSpPr txBox="1"/>
          <p:nvPr/>
        </p:nvSpPr>
        <p:spPr>
          <a:xfrm>
            <a:off x="1370965" y="2165350"/>
            <a:ext cx="9046210" cy="3623945"/>
          </a:xfrm>
          <a:prstGeom prst="rect">
            <a:avLst/>
          </a:prstGeom>
          <a:noFill/>
        </p:spPr>
        <p:txBody>
          <a:bodyPr wrap="square" rtlCol="0">
            <a:noAutofit/>
          </a:bodyPr>
          <a:p>
            <a:r>
              <a:rPr lang="zh-CN" altLang="en-US"/>
              <a:t>（一）中小学校应当按照《湖南省发展和改革委员会</a:t>
            </a:r>
            <a:r>
              <a:rPr lang="en-US" altLang="zh-CN"/>
              <a:t> </a:t>
            </a:r>
            <a:r>
              <a:rPr lang="zh-CN" altLang="en-US"/>
              <a:t>湖南省财政厅</a:t>
            </a:r>
            <a:r>
              <a:rPr lang="en-US" altLang="zh-CN"/>
              <a:t> </a:t>
            </a:r>
            <a:r>
              <a:rPr lang="zh-CN" altLang="en-US"/>
              <a:t>湖南省教育厅</a:t>
            </a:r>
            <a:r>
              <a:rPr lang="en-US" altLang="zh-CN"/>
              <a:t> </a:t>
            </a:r>
            <a:r>
              <a:rPr lang="zh-CN" altLang="en-US"/>
              <a:t>湖南省市场监督管理局关于印发</a:t>
            </a:r>
            <a:r>
              <a:rPr lang="en-US" altLang="zh-CN"/>
              <a:t>&lt;</a:t>
            </a:r>
            <a:r>
              <a:rPr lang="zh-CN" altLang="en-US"/>
              <a:t>湖南省教育收费公示制度实施办法（</a:t>
            </a:r>
            <a:r>
              <a:rPr lang="en-US" altLang="zh-CN"/>
              <a:t>2024</a:t>
            </a:r>
            <a:r>
              <a:rPr lang="zh-CN" altLang="en-US"/>
              <a:t>年修订）</a:t>
            </a:r>
            <a:r>
              <a:rPr lang="en-US" altLang="zh-CN"/>
              <a:t>&gt;</a:t>
            </a:r>
            <a:r>
              <a:rPr lang="zh-CN" altLang="en-US"/>
              <a:t>的通知》（湘发改价费规〔</a:t>
            </a:r>
            <a:r>
              <a:rPr lang="en-US" altLang="zh-CN"/>
              <a:t>2024</a:t>
            </a:r>
            <a:r>
              <a:rPr lang="zh-CN" altLang="en-US"/>
              <a:t>〕</a:t>
            </a:r>
            <a:r>
              <a:rPr lang="en-US" altLang="zh-CN"/>
              <a:t>89</a:t>
            </a:r>
            <a:r>
              <a:rPr lang="zh-CN" altLang="en-US"/>
              <a:t>号）文件规定做好收费公示工作。通过门户网站、校园公示栏、收费场所、招生简章等形式，向社会公示收费项目、收费标准、收费依据、投诉电话等与收费相关的内容，主动接受学生、家长和社会监督。收费项目、收费标准发生变化的，应及时更新公示内容。凡未经公示的收费，学生有权拒交；公示内容与政策规定不符的，已交费的应退还给学生。</a:t>
            </a:r>
            <a:endParaRPr lang="zh-CN" altLang="en-US"/>
          </a:p>
          <a:p>
            <a:r>
              <a:rPr lang="zh-CN" altLang="en-US"/>
              <a:t>（二）中小学收费按学期收取，收费遵循</a:t>
            </a:r>
            <a:r>
              <a:rPr lang="en-US" altLang="zh-CN"/>
              <a:t>“</a:t>
            </a:r>
            <a:r>
              <a:rPr lang="zh-CN" altLang="en-US"/>
              <a:t>新生新办法，老生老办法</a:t>
            </a:r>
            <a:r>
              <a:rPr lang="en-US" altLang="zh-CN"/>
              <a:t>”</a:t>
            </a:r>
            <a:r>
              <a:rPr lang="zh-CN" altLang="en-US"/>
              <a:t>原则，对同一学校同一年级的学生不得实行不同的收费标准。</a:t>
            </a:r>
            <a:endParaRPr lang="zh-CN" altLang="en-US"/>
          </a:p>
          <a:p>
            <a:r>
              <a:rPr lang="zh-CN" altLang="en-US"/>
              <a:t>（三）中小学校要严格落实退费政策规定。因办学单位刊登、散发虚假招生简章（广告）或其他违反国家规定的行为造成受教育者退学的，办学单位应全额退还学生所缴费用，造成学生损失的应依法承担赔偿责任；学生休学、退学或经批准转学的，除已终结商品买卖和劳务服务关系的代收费项目外，其他收费由学校实行按月退费（学期按</a:t>
            </a:r>
            <a:r>
              <a:rPr lang="en-US" altLang="zh-CN"/>
              <a:t>5</a:t>
            </a:r>
            <a:r>
              <a:rPr lang="zh-CN" altLang="en-US"/>
              <a:t>个月计算），当月不足月的按实际天数计算；中途转入的学生，按实际在校月数和应分摊的收费标准收费；学生私自离校和因自身原因被学校按规定开除学籍或因触犯法律、法规不能继续接受教育的，所交学费、住宿费不予清退。</a:t>
            </a:r>
            <a:endParaRPr lang="zh-CN" altLang="en-US"/>
          </a:p>
          <a:p>
            <a:r>
              <a:rPr lang="zh-CN" altLang="en-US"/>
              <a:t>（四）公办普通高中学费、住宿费属于行政事业性收费，使用财政部门同一监（印）制的财政票据，按照</a:t>
            </a:r>
            <a:r>
              <a:rPr lang="en-US" altLang="zh-CN"/>
              <a:t>“</a:t>
            </a:r>
            <a:r>
              <a:rPr lang="zh-CN" altLang="en-US"/>
              <a:t>收支两条线</a:t>
            </a:r>
            <a:r>
              <a:rPr lang="en-US" altLang="zh-CN"/>
              <a:t>”</a:t>
            </a:r>
            <a:r>
              <a:rPr lang="zh-CN" altLang="en-US"/>
              <a:t>要求，纳入财政专户管理。民办中小学校收费应使用国家规定的票据，收费收入必须由学校财政部门统一收取，全部纳入学校开设的银行结算账户，统一进行管理和核算。其中，非营利性民办学校收费收入应当使用在有关主管部门备案的账户。</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3600" b="1" i="0" u="none" strike="noStrike">
                <a:solidFill>
                  <a:srgbClr val="005A9C"/>
                </a:solidFill>
                <a:latin typeface="Noto Sans SC"/>
                <a:ea typeface="Noto Sans SC"/>
                <a:cs typeface="Noto Sans SC"/>
                <a:sym typeface="Noto Sans SC"/>
              </a:rPr>
              <a:t>进一步强化教育收费监督管理</a:t>
            </a:r>
            <a:endParaRPr lang="en-US" sz="1100"/>
          </a:p>
        </p:txBody>
      </p:sp>
      <p:sp>
        <p:nvSpPr>
          <p:cNvPr id="11" name="AutoShape 3"/>
          <p:cNvSpPr/>
          <p:nvPr>
            <p:custDataLst>
              <p:tags r:id="rId2"/>
            </p:custDataLst>
          </p:nvPr>
        </p:nvSpPr>
        <p:spPr>
          <a:xfrm>
            <a:off x="762000" y="1651000"/>
            <a:ext cx="10440670" cy="4472305"/>
          </a:xfrm>
          <a:prstGeom prst="roundRect">
            <a:avLst>
              <a:gd name="adj" fmla="val 2941"/>
            </a:avLst>
          </a:prstGeom>
          <a:solidFill>
            <a:srgbClr val="FFFFFF">
              <a:alpha val="90000"/>
            </a:srgbClr>
          </a:solidFill>
          <a:ln w="12700" cap="flat" cmpd="sng">
            <a:solidFill>
              <a:srgbClr val="DEE2E6">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文本框 12"/>
          <p:cNvSpPr txBox="1"/>
          <p:nvPr/>
        </p:nvSpPr>
        <p:spPr>
          <a:xfrm>
            <a:off x="1370965" y="2165350"/>
            <a:ext cx="9046210" cy="3623945"/>
          </a:xfrm>
          <a:prstGeom prst="rect">
            <a:avLst/>
          </a:prstGeom>
          <a:noFill/>
        </p:spPr>
        <p:txBody>
          <a:bodyPr wrap="square" rtlCol="0">
            <a:noAutofit/>
          </a:bodyPr>
          <a:p>
            <a:r>
              <a:rPr lang="zh-CN" altLang="en-US"/>
              <a:t>严禁将中小学按照国家和我省课程改革要求安排的教学活动，教学管理范围内的事项纳入服务性收费和代收费范围。严禁普通高中学校联合校外培训机构开展小语种、体艺类课程培训收费。严禁中小学补课乱收费。严禁强制学生购买平板电脑或教育</a:t>
            </a:r>
            <a:r>
              <a:rPr lang="en-US" altLang="zh-CN"/>
              <a:t>APP</a:t>
            </a:r>
            <a:r>
              <a:rPr lang="zh-CN" altLang="en-US"/>
              <a:t>，作为教学、管理工具要求统一使用的教育</a:t>
            </a:r>
            <a:r>
              <a:rPr lang="en-US" altLang="zh-CN"/>
              <a:t>APP</a:t>
            </a:r>
            <a:r>
              <a:rPr lang="zh-CN" altLang="en-US"/>
              <a:t>，不得向学生及家长收取任何费用。严禁学校和教师以家长委员会的名义组织收费、摊派或捐资。严禁将讲义资料、试卷、电子阅览、计算机上机、图书馆查询、午休管理服务、自行车看管、取暖、降温、饮水、商业保险、校园安全保卫等费用作为服务性收费和代收费事项。严禁教育行政部门和学校收取保险佣金。严禁学校在军训期间向学生收取除伙食费外的其他费用。</a:t>
            </a:r>
            <a:endParaRPr lang="zh-CN" altLang="en-US"/>
          </a:p>
          <a:p>
            <a:r>
              <a:rPr lang="zh-CN" altLang="en-US"/>
              <a:t>发展改革、财政、教育、市场监管等有关部门，要相互配合，切实履行教育收费政策监管和监督检查职责，督促辖区内学校不折不扣地执行国家和省制定的教育收费政策。有下列行为之一的，由市场监督管理部门依据《中华人民共和国价格法》《价格违法行为行政处罚规定》《明码标价和禁止价格欺诈规定》等相关法律法规查处：</a:t>
            </a:r>
            <a:endParaRPr lang="zh-CN" altLang="en-US"/>
          </a:p>
          <a:p>
            <a:r>
              <a:rPr lang="zh-CN" altLang="en-US"/>
              <a:t>（一）超出政府定价或政府指导价标准收费的；（二）擅自设立收费项目或者采取分解收费项目、重复收费、扩大范围等方式提高收费标准的；（三）跨学期预收费用或违反退费规定的；（四）收取或者变相收取与入学关联的捐资助学款、借读费、择校费等费用的；（五）强制或者暗示学生及家长购买指定的教学产品（包括教学软硬件）或者资料而收取费用和获得差价、好处费的；（六）不按规定执行收费公示制度，或发布的招生简章和招生信息内容与规定的收费项目和收费标准不一致的；（七）其他违法收费行为。</a:t>
            </a:r>
            <a:endParaRPr lang="zh-CN" altLang="en-US"/>
          </a:p>
          <a:p>
            <a:r>
              <a:rPr lang="zh-CN" altLang="en-US"/>
              <a:t>本通知自公布之日起施行，有效期至</a:t>
            </a:r>
            <a:r>
              <a:rPr lang="en-US" altLang="zh-CN"/>
              <a:t>2026</a:t>
            </a:r>
            <a:r>
              <a:rPr lang="zh-CN" altLang="en-US"/>
              <a:t>年秋季教育收费文件下发之日止，未涉及的教育收费管理事项按省、市现行有关政策规定执行</a:t>
            </a:r>
            <a:r>
              <a:rPr lang="en-US" altLang="zh-CN"/>
              <a:t>,</a:t>
            </a:r>
            <a:r>
              <a:rPr lang="zh-CN" altLang="en-US"/>
              <a:t>期间省、市如有新的规定从其规定。</a:t>
            </a: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340,&quot;left&quot;:60,&quot;top&quot;:130,&quot;width&quot;:820}"/>
</p:tagLst>
</file>

<file path=ppt/tags/tag10.xml><?xml version="1.0" encoding="utf-8"?>
<p:tagLst xmlns:p="http://schemas.openxmlformats.org/presentationml/2006/main">
  <p:tag name="KSO_WM_DIAGRAM_VIRTUALLY_FRAME" val="{&quot;height&quot;:340,&quot;left&quot;:60,&quot;top&quot;:130,&quot;width&quot;:820}"/>
</p:tagLst>
</file>

<file path=ppt/tags/tag11.xml><?xml version="1.0" encoding="utf-8"?>
<p:tagLst xmlns:p="http://schemas.openxmlformats.org/presentationml/2006/main">
  <p:tag name="KSO_WM_DIAGRAM_VIRTUALLY_FRAME" val="{&quot;height&quot;:340,&quot;left&quot;:60,&quot;top&quot;:130,&quot;width&quot;:820}"/>
</p:tagLst>
</file>

<file path=ppt/tags/tag12.xml><?xml version="1.0" encoding="utf-8"?>
<p:tagLst xmlns:p="http://schemas.openxmlformats.org/presentationml/2006/main">
  <p:tag name="KSO_WM_DIAGRAM_VIRTUALLY_FRAME" val="{&quot;height&quot;:340,&quot;left&quot;:60,&quot;top&quot;:130,&quot;width&quot;:820}"/>
</p:tagLst>
</file>

<file path=ppt/tags/tag13.xml><?xml version="1.0" encoding="utf-8"?>
<p:tagLst xmlns:p="http://schemas.openxmlformats.org/presentationml/2006/main">
  <p:tag name="KSO_WM_DIAGRAM_VIRTUALLY_FRAME" val="{&quot;height&quot;:340,&quot;left&quot;:60,&quot;top&quot;:130,&quot;width&quot;:820}"/>
</p:tagLst>
</file>

<file path=ppt/tags/tag14.xml><?xml version="1.0" encoding="utf-8"?>
<p:tagLst xmlns:p="http://schemas.openxmlformats.org/presentationml/2006/main">
  <p:tag name="KSO_WM_DIAGRAM_VIRTUALLY_FRAME" val="{&quot;height&quot;:340,&quot;left&quot;:60,&quot;top&quot;:130,&quot;width&quot;:820}"/>
</p:tagLst>
</file>

<file path=ppt/tags/tag15.xml><?xml version="1.0" encoding="utf-8"?>
<p:tagLst xmlns:p="http://schemas.openxmlformats.org/presentationml/2006/main">
  <p:tag name="KSO_WM_DIAGRAM_VIRTUALLY_FRAME" val="{&quot;height&quot;:340,&quot;left&quot;:60,&quot;top&quot;:130,&quot;width&quot;:820}"/>
</p:tagLst>
</file>

<file path=ppt/tags/tag16.xml><?xml version="1.0" encoding="utf-8"?>
<p:tagLst xmlns:p="http://schemas.openxmlformats.org/presentationml/2006/main">
  <p:tag name="KSO_WM_DIAGRAM_VIRTUALLY_FRAME" val="{&quot;height&quot;:340,&quot;left&quot;:60,&quot;top&quot;:130,&quot;width&quot;:820}"/>
</p:tagLst>
</file>

<file path=ppt/tags/tag2.xml><?xml version="1.0" encoding="utf-8"?>
<p:tagLst xmlns:p="http://schemas.openxmlformats.org/presentationml/2006/main">
  <p:tag name="KSO_WM_DIAGRAM_VIRTUALLY_FRAME" val="{&quot;height&quot;:340,&quot;left&quot;:60,&quot;top&quot;:130,&quot;width&quot;:820}"/>
</p:tagLst>
</file>

<file path=ppt/tags/tag3.xml><?xml version="1.0" encoding="utf-8"?>
<p:tagLst xmlns:p="http://schemas.openxmlformats.org/presentationml/2006/main">
  <p:tag name="KSO_WM_DIAGRAM_VIRTUALLY_FRAME" val="{&quot;height&quot;:340,&quot;left&quot;:60,&quot;top&quot;:130,&quot;width&quot;:820}"/>
</p:tagLst>
</file>

<file path=ppt/tags/tag4.xml><?xml version="1.0" encoding="utf-8"?>
<p:tagLst xmlns:p="http://schemas.openxmlformats.org/presentationml/2006/main">
  <p:tag name="KSO_WM_DIAGRAM_VIRTUALLY_FRAME" val="{&quot;height&quot;:340,&quot;left&quot;:60,&quot;top&quot;:130,&quot;width&quot;:820}"/>
</p:tagLst>
</file>

<file path=ppt/tags/tag5.xml><?xml version="1.0" encoding="utf-8"?>
<p:tagLst xmlns:p="http://schemas.openxmlformats.org/presentationml/2006/main">
  <p:tag name="KSO_WM_DIAGRAM_VIRTUALLY_FRAME" val="{&quot;height&quot;:340,&quot;left&quot;:60,&quot;top&quot;:130,&quot;width&quot;:820}"/>
</p:tagLst>
</file>

<file path=ppt/tags/tag6.xml><?xml version="1.0" encoding="utf-8"?>
<p:tagLst xmlns:p="http://schemas.openxmlformats.org/presentationml/2006/main">
  <p:tag name="KSO_WM_DIAGRAM_VIRTUALLY_FRAME" val="{&quot;height&quot;:340,&quot;left&quot;:60,&quot;top&quot;:130,&quot;width&quot;:820}"/>
</p:tagLst>
</file>

<file path=ppt/tags/tag7.xml><?xml version="1.0" encoding="utf-8"?>
<p:tagLst xmlns:p="http://schemas.openxmlformats.org/presentationml/2006/main">
  <p:tag name="KSO_WM_DIAGRAM_VIRTUALLY_FRAME" val="{&quot;height&quot;:340,&quot;left&quot;:60,&quot;top&quot;:130,&quot;width&quot;:820}"/>
</p:tagLst>
</file>

<file path=ppt/tags/tag8.xml><?xml version="1.0" encoding="utf-8"?>
<p:tagLst xmlns:p="http://schemas.openxmlformats.org/presentationml/2006/main">
  <p:tag name="KSO_WM_DIAGRAM_VIRTUALLY_FRAME" val="{&quot;height&quot;:340,&quot;left&quot;:60,&quot;top&quot;:130,&quot;width&quot;:820}"/>
</p:tagLst>
</file>

<file path=ppt/tags/tag9.xml><?xml version="1.0" encoding="utf-8"?>
<p:tagLst xmlns:p="http://schemas.openxmlformats.org/presentationml/2006/main">
  <p:tag name="KSO_WM_DIAGRAM_VIRTUALLY_FRAME" val="{&quot;height&quot;:340,&quot;left&quot;:60,&quot;top&quot;:130,&quot;width&quot;:82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2827</Words>
  <Application>WPS 演示</Application>
  <PresentationFormat/>
  <Paragraphs>56</Paragraphs>
  <Slides>7</Slides>
  <Notes>0</Notes>
  <HiddenSlides>0</HiddenSlides>
  <MMClips>0</MMClips>
  <ScaleCrop>false</ScaleCrop>
  <HeadingPairs>
    <vt:vector size="6" baseType="variant">
      <vt:variant>
        <vt:lpstr>已用的字体</vt:lpstr>
      </vt:variant>
      <vt:variant>
        <vt:i4>10</vt:i4>
      </vt:variant>
      <vt:variant>
        <vt:lpstr>主题</vt:lpstr>
      </vt:variant>
      <vt:variant>
        <vt:i4>6</vt:i4>
      </vt:variant>
      <vt:variant>
        <vt:lpstr>幻灯片标题</vt:lpstr>
      </vt:variant>
      <vt:variant>
        <vt:i4>7</vt:i4>
      </vt:variant>
    </vt:vector>
  </HeadingPairs>
  <TitlesOfParts>
    <vt:vector size="23" baseType="lpstr">
      <vt:lpstr>Arial</vt:lpstr>
      <vt:lpstr>宋体</vt:lpstr>
      <vt:lpstr>Wingdings</vt:lpstr>
      <vt:lpstr>Arial</vt:lpstr>
      <vt:lpstr>Noto Sans SC</vt:lpstr>
      <vt:lpstr>Segoe Print</vt:lpstr>
      <vt:lpstr>微软雅黑</vt:lpstr>
      <vt:lpstr>Arial Unicode MS</vt:lpstr>
      <vt:lpstr>Noto Sans SC</vt:lpstr>
      <vt:lpstr>Saturday Sans Regular</vt:lpstr>
      <vt:lpstr>Office 主题​​</vt:lpstr>
      <vt:lpstr>默认主题</vt:lpstr>
      <vt:lpstr>3_默认主题</vt:lpstr>
      <vt:lpstr>4_默认主题</vt:lpstr>
      <vt:lpstr>5_默认主题</vt:lpstr>
      <vt:lpstr>6_默认主题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唐大鹏</cp:lastModifiedBy>
  <cp:revision>1</cp:revision>
  <dcterms:created xsi:type="dcterms:W3CDTF">2026-03-04T08:45:05Z</dcterms:created>
  <dcterms:modified xsi:type="dcterms:W3CDTF">2026-03-04T08:45:05Z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2052-12.1.0.25222</vt:lpwstr>
  </property>
  <property fmtid="{D5CDD505-2E9C-101B-9397-08002B2CF9AE}" pid="3" name="ICV">
    <vt:lpwstr>BF1357609C6D4C49AF5D5A384080E447_12</vt:lpwstr>
  </property>
</Properties>
</file>